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DM Sans" pitchFamily="2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126"/>
    <a:srgbClr val="2E0302"/>
    <a:srgbClr val="1994B1"/>
    <a:srgbClr val="963488"/>
    <a:srgbClr val="A100FF"/>
    <a:srgbClr val="883C84"/>
    <a:srgbClr val="461B49"/>
    <a:srgbClr val="2831A2"/>
    <a:srgbClr val="2086AA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AE5B0D-CEF6-40DF-BEEC-D4B9BE58A00D}" v="1859" dt="2023-09-10T01:45:57.468"/>
    <p1510:client id="{5C30BB8B-F957-4753-93B2-D573B74929E0}" v="29" dt="2023-09-10T11:40:42.149"/>
    <p1510:client id="{7AF5E341-C656-40C2-AC13-85A53109D700}" v="4" dt="2023-09-09T18:07:56.463"/>
    <p1510:client id="{F03F85E7-1819-472D-9ACD-052F008F2053}" v="374" dt="2023-09-09T18:01:39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57" d="100"/>
          <a:sy n="57" d="100"/>
        </p:scale>
        <p:origin x="6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391500" y="2765599"/>
            <a:ext cx="9277123" cy="2761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chemeClr val="accent2">
                    <a:lumMod val="50000"/>
                  </a:schemeClr>
                </a:solidFill>
                <a:latin typeface="Graphik Regular"/>
              </a:rPr>
              <a:t>Accenture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C000"/>
                </a:solidFill>
                <a:latin typeface="Graphik Regular"/>
              </a:rPr>
              <a:t>Social Buzz Analytics</a:t>
            </a:r>
            <a:endParaRPr lang="en-US">
              <a:solidFill>
                <a:srgbClr val="FFC000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EDC2B67-6D80-9758-C8F3-27275B1D9EC1}"/>
              </a:ext>
            </a:extLst>
          </p:cNvPr>
          <p:cNvSpPr txBox="1"/>
          <p:nvPr/>
        </p:nvSpPr>
        <p:spPr>
          <a:xfrm>
            <a:off x="11132506" y="1166486"/>
            <a:ext cx="5832431" cy="79406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Based on our analysis, we have identified the top 5 categories with the highest scores. Among these categories, "animals" and "science" stand out as the most two popular topics in terms of content in social buzz. </a:t>
            </a:r>
          </a:p>
          <a:p>
            <a:pPr algn="ctr"/>
            <a:endParaRPr lang="en-US" sz="2400" b="1" dirty="0">
              <a:solidFill>
                <a:schemeClr val="accent4">
                  <a:lumMod val="50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This valuable information can be utilized by social buzz platforms to curate and deliver more content related to these categories to engage their audience effectively.</a:t>
            </a:r>
            <a:endParaRPr lang="en-US" sz="2400" b="1">
              <a:solidFill>
                <a:schemeClr val="accent4">
                  <a:lumMod val="50000"/>
                </a:schemeClr>
              </a:solidFill>
              <a:cs typeface="Calibri"/>
            </a:endParaRPr>
          </a:p>
          <a:p>
            <a:pPr algn="ctr"/>
            <a:endParaRPr lang="en-US" sz="2400" b="1" dirty="0">
              <a:solidFill>
                <a:schemeClr val="accent4">
                  <a:lumMod val="50000"/>
                </a:schemeClr>
              </a:solidFill>
              <a:ea typeface="+mn-lt"/>
              <a:cs typeface="+mn-lt"/>
            </a:endParaRPr>
          </a:p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Additionally, we observed that the most commonly shared content type is "photos", </a:t>
            </a:r>
            <a:r>
              <a:rPr lang="en-US" sz="2400" b="1" dirty="0">
                <a:solidFill>
                  <a:srgbClr val="374151"/>
                </a:solidFill>
                <a:ea typeface="+mn-lt"/>
                <a:cs typeface="+mn-lt"/>
              </a:rPr>
              <a:t>Social buzz can capitalize on this by producing more visually appealing content,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 and the "heart" reaction is the most frequently given by users. Moreover, the post related to "animals" received the highest number of reactions, specifically 1897 reactions. .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9841" y="1681926"/>
            <a:ext cx="8705846" cy="7278836"/>
            <a:chOff x="-402166" y="-2417157"/>
            <a:chExt cx="11607794" cy="5962543"/>
          </a:xfrm>
        </p:grpSpPr>
        <p:sp>
          <p:nvSpPr>
            <p:cNvPr id="3" name="TextBox 3"/>
            <p:cNvSpPr txBox="1"/>
            <p:nvPr/>
          </p:nvSpPr>
          <p:spPr>
            <a:xfrm>
              <a:off x="-402166" y="-2417157"/>
              <a:ext cx="11564591" cy="92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6000" b="1" spc="-80" dirty="0">
                  <a:solidFill>
                    <a:schemeClr val="accent2">
                      <a:lumMod val="50000"/>
                    </a:schemeClr>
                  </a:solidFill>
                  <a:latin typeface="Calibri"/>
                  <a:ea typeface="Calibri"/>
                  <a:cs typeface="Calibri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58963" y="414333"/>
              <a:ext cx="11564591" cy="3131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chemeClr val="bg2">
                    <a:lumMod val="25000"/>
                  </a:schemeClr>
                </a:solidFill>
                <a:latin typeface="Clear Sans Regular Bold"/>
                <a:cs typeface="Clear Sans Regular Bold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Problem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chemeClr val="bg2">
                    <a:lumMod val="25000"/>
                  </a:schemeClr>
                </a:solidFill>
                <a:latin typeface="Clear Sans Regular Bold"/>
                <a:cs typeface="Clear Sans Regular Bold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chemeClr val="bg2">
                    <a:lumMod val="25000"/>
                  </a:schemeClr>
                </a:solidFill>
                <a:latin typeface="Clear Sans Regular Bold"/>
                <a:cs typeface="Clear Sans Regular Bold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Process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chemeClr val="bg2">
                    <a:lumMod val="25000"/>
                  </a:schemeClr>
                </a:solidFill>
                <a:latin typeface="Clear Sans Regular Bold"/>
                <a:cs typeface="Clear Sans Regular Bold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Insights</a:t>
              </a:r>
            </a:p>
            <a:p>
              <a:pPr>
                <a:lnSpc>
                  <a:spcPts val="2660"/>
                </a:lnSpc>
              </a:pPr>
              <a:endParaRPr lang="en-US" sz="3600" spc="-19" dirty="0">
                <a:solidFill>
                  <a:schemeClr val="bg2">
                    <a:lumMod val="25000"/>
                  </a:schemeClr>
                </a:solidFill>
                <a:latin typeface="Clear Sans Regular Bold"/>
                <a:cs typeface="Clear Sans Regular Bold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>
                  <a:solidFill>
                    <a:schemeClr val="bg2">
                      <a:lumMod val="25000"/>
                    </a:schemeClr>
                  </a:solidFill>
                  <a:latin typeface="Clear Sans Regular Bold"/>
                  <a:cs typeface="Clear Sans Regular Bold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 descr="&#10;"/>
          <p:cNvSpPr/>
          <p:nvPr/>
        </p:nvSpPr>
        <p:spPr>
          <a:xfrm>
            <a:off x="4946896" y="2005584"/>
            <a:ext cx="11675658" cy="6736207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713173" y="2147793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699138" y="4617273"/>
            <a:ext cx="4481973" cy="1018099"/>
          </a:xfrm>
          <a:prstGeom prst="rect">
            <a:avLst/>
          </a:prstGeom>
        </p:spPr>
        <p:txBody>
          <a:bodyPr lIns="0" tIns="0" rIns="0" bIns="0" rtlCol="0" anchor="b">
            <a:spAutoFit/>
          </a:bodyPr>
          <a:lstStyle/>
          <a:p>
            <a:pPr algn="ctr">
              <a:lnSpc>
                <a:spcPts val="9600"/>
              </a:lnSpc>
            </a:pPr>
            <a:endParaRPr lang="en-US" sz="2800" b="1" spc="-80" dirty="0">
              <a:solidFill>
                <a:srgbClr val="FFFFFF"/>
              </a:solidFill>
              <a:latin typeface="Graphik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2FA9EC-0F5F-986A-A915-CFE6E6917318}"/>
              </a:ext>
            </a:extLst>
          </p:cNvPr>
          <p:cNvSpPr txBox="1"/>
          <p:nvPr/>
        </p:nvSpPr>
        <p:spPr>
          <a:xfrm>
            <a:off x="8278812" y="2655093"/>
            <a:ext cx="8077200" cy="54630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 dirty="0">
                <a:solidFill>
                  <a:srgbClr val="002060"/>
                </a:solidFill>
                <a:latin typeface="Calibri"/>
                <a:ea typeface="+mn-lt"/>
                <a:cs typeface="+mn-lt"/>
              </a:rPr>
              <a:t>Social Buzz </a:t>
            </a:r>
            <a:r>
              <a:rPr lang="en-US" sz="23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 </a:t>
            </a: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is a Social media &amp; content creation industry founded in 2010 and it has around 250 number of employee, has head quarter in San Francisco.</a:t>
            </a:r>
          </a:p>
          <a:p>
            <a:endParaRPr lang="en-US" sz="23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+mn-lt"/>
              <a:cs typeface="+mn-lt"/>
            </a:endParaRPr>
          </a:p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They have scaled quicker than anticipated and need the help of an advisory firm to oversee their scaling process effectively.</a:t>
            </a:r>
            <a:endParaRPr lang="en-US" sz="23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To start our engagement with Social Buzz, we are running a 3 month initial project in order to prove to them that we are the best firm to work with.</a:t>
            </a:r>
            <a:endParaRPr lang="en-US" sz="230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+mn-lt"/>
                <a:cs typeface="+mn-lt"/>
              </a:rPr>
              <a:t>They are expecting the following: </a:t>
            </a:r>
          </a:p>
          <a:p>
            <a:endParaRPr lang="en-US" sz="23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2060"/>
                </a:solidFill>
                <a:latin typeface="Calibri"/>
                <a:ea typeface="+mn-lt"/>
                <a:cs typeface="+mn-lt"/>
              </a:rPr>
              <a:t>An audit of their big data practice 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2060"/>
                </a:solidFill>
                <a:latin typeface="Calibri"/>
                <a:ea typeface="+mn-lt"/>
                <a:cs typeface="+mn-lt"/>
              </a:rPr>
              <a:t>Recommendations for a successful IPO </a:t>
            </a:r>
            <a:endParaRPr lang="en-US" sz="2400" dirty="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002060"/>
                </a:solidFill>
                <a:latin typeface="Calibri"/>
                <a:ea typeface="+mn-lt"/>
                <a:cs typeface="+mn-lt"/>
              </a:rPr>
              <a:t>An analysis of their content categories that highlights the top 5 categories with the largest aggregate popularity</a:t>
            </a:r>
            <a:endParaRPr lang="en-US" sz="2400" dirty="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13BDE9-2CE3-D63D-DEF2-DC7C7DF7EEB3}"/>
              </a:ext>
            </a:extLst>
          </p:cNvPr>
          <p:cNvSpPr txBox="1"/>
          <p:nvPr/>
        </p:nvSpPr>
        <p:spPr>
          <a:xfrm>
            <a:off x="2103002" y="4869166"/>
            <a:ext cx="568129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a typeface="Calibri"/>
                <a:cs typeface="Calibri"/>
              </a:rPr>
              <a:t>PROJECT RECAP</a:t>
            </a:r>
            <a:endParaRPr lang="en-US" sz="60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3404" y="7236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727313" y="654933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21300" y="2166078"/>
            <a:ext cx="3109431" cy="1126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6000" b="1" spc="-8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283CE9-AABD-2637-B6D6-F2947AFDF742}"/>
              </a:ext>
            </a:extLst>
          </p:cNvPr>
          <p:cNvSpPr txBox="1"/>
          <p:nvPr/>
        </p:nvSpPr>
        <p:spPr>
          <a:xfrm>
            <a:off x="2248759" y="4085529"/>
            <a:ext cx="7663656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rgbClr val="FFFF00"/>
                </a:solidFill>
                <a:ea typeface="+mn-lt"/>
                <a:cs typeface="+mn-lt"/>
              </a:rPr>
              <a:t>Over the past 5 years, Social Buzz has reached over 500 million active users each month. </a:t>
            </a:r>
          </a:p>
          <a:p>
            <a:pPr marL="285750" indent="-285750">
              <a:buFont typeface="Wingdings"/>
              <a:buChar char="Ø"/>
            </a:pPr>
            <a:endParaRPr lang="en-US" sz="2800" b="1" dirty="0">
              <a:solidFill>
                <a:srgbClr val="FFFF00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rgbClr val="FFFF00"/>
                </a:solidFill>
                <a:ea typeface="+mn-lt"/>
                <a:cs typeface="+mn-lt"/>
              </a:rPr>
              <a:t>Every day over 100,000 pieces of content is posted.</a:t>
            </a:r>
          </a:p>
          <a:p>
            <a:pPr marL="285750" indent="-285750">
              <a:buFont typeface="Wingdings"/>
              <a:buChar char="Ø"/>
            </a:pPr>
            <a:endParaRPr lang="en-US" sz="2800" b="1" dirty="0">
              <a:solidFill>
                <a:srgbClr val="FFFF00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rgbClr val="FFFF00"/>
                </a:solidFill>
                <a:ea typeface="+mn-lt"/>
                <a:cs typeface="+mn-lt"/>
              </a:rPr>
              <a:t>All of this data is highly unstructured.</a:t>
            </a:r>
          </a:p>
          <a:p>
            <a:pPr marL="285750" indent="-285750">
              <a:buFont typeface="Wingdings"/>
              <a:buChar char="Ø"/>
            </a:pPr>
            <a:endParaRPr lang="en-US" sz="2800" b="1" dirty="0">
              <a:solidFill>
                <a:srgbClr val="FFFF00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rgbClr val="FFFF00"/>
                </a:solidFill>
                <a:ea typeface="+mn-lt"/>
                <a:cs typeface="+mn-lt"/>
              </a:rPr>
              <a:t>They are looking to complete an IPO by the end of next year.</a:t>
            </a:r>
          </a:p>
          <a:p>
            <a:pPr marL="285750" indent="-285750">
              <a:buFont typeface="Wingdings"/>
              <a:buChar char="Ø"/>
            </a:pPr>
            <a:endParaRPr lang="en-US" sz="2800" b="1" dirty="0">
              <a:solidFill>
                <a:srgbClr val="FFFF00"/>
              </a:solidFill>
              <a:ea typeface="Calibri"/>
              <a:cs typeface="Calibri"/>
            </a:endParaRPr>
          </a:p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rgbClr val="FFFF00"/>
                </a:solidFill>
                <a:ea typeface="+mn-lt"/>
                <a:cs typeface="+mn-lt"/>
              </a:rPr>
              <a:t>They are still a small company and do not have the resources.</a:t>
            </a:r>
            <a:endParaRPr lang="en-US" sz="2800" b="1" dirty="0">
              <a:solidFill>
                <a:srgbClr val="FFFF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104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4141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35094" y="118438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35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-80" dirty="0">
                <a:solidFill>
                  <a:schemeClr val="accent4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THE 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DB722B-A309-5A3E-132F-01740F02494E}"/>
              </a:ext>
            </a:extLst>
          </p:cNvPr>
          <p:cNvSpPr txBox="1"/>
          <p:nvPr/>
        </p:nvSpPr>
        <p:spPr>
          <a:xfrm>
            <a:off x="14249400" y="1612900"/>
            <a:ext cx="339407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DM Sans"/>
              </a:rPr>
              <a:t>Andrew Fleming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Graphik Regular"/>
                <a:ea typeface="+mn-lt"/>
                <a:cs typeface="+mn-lt"/>
              </a:rPr>
              <a:t>Chief Technical Architect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Graphik Regular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A91F19-36DB-2277-4D1C-EC0DEC32CA6F}"/>
              </a:ext>
            </a:extLst>
          </p:cNvPr>
          <p:cNvSpPr txBox="1"/>
          <p:nvPr/>
        </p:nvSpPr>
        <p:spPr>
          <a:xfrm>
            <a:off x="14328775" y="4502150"/>
            <a:ext cx="320357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DM Sans"/>
                <a:ea typeface="+mn-lt"/>
                <a:cs typeface="+mn-lt"/>
              </a:rPr>
              <a:t>Marcus </a:t>
            </a:r>
            <a:r>
              <a:rPr lang="en-US" sz="2800" b="1" noProof="1">
                <a:solidFill>
                  <a:schemeClr val="accent4">
                    <a:lumMod val="50000"/>
                  </a:schemeClr>
                </a:solidFill>
                <a:latin typeface="DM Sans"/>
                <a:ea typeface="+mn-lt"/>
                <a:cs typeface="+mn-lt"/>
              </a:rPr>
              <a:t>Rompton</a:t>
            </a:r>
          </a:p>
          <a:p>
            <a:r>
              <a:rPr lang="en-US" sz="2400" noProof="1">
                <a:solidFill>
                  <a:schemeClr val="accent3">
                    <a:lumMod val="50000"/>
                  </a:schemeClr>
                </a:solidFill>
                <a:latin typeface="Graphik Regular"/>
                <a:ea typeface="+mn-lt"/>
                <a:cs typeface="+mn-lt"/>
              </a:rPr>
              <a:t>Senior Principle</a:t>
            </a:r>
            <a:endParaRPr lang="en-US" sz="2400" dirty="0">
              <a:solidFill>
                <a:schemeClr val="accent3">
                  <a:lumMod val="50000"/>
                </a:schemeClr>
              </a:solidFill>
              <a:latin typeface="Graphik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959749-1AA5-E4EE-FFAC-A25ADCB18FFF}"/>
              </a:ext>
            </a:extLst>
          </p:cNvPr>
          <p:cNvSpPr txBox="1"/>
          <p:nvPr/>
        </p:nvSpPr>
        <p:spPr>
          <a:xfrm>
            <a:off x="14408150" y="7423150"/>
            <a:ext cx="2743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DM Sans"/>
                <a:cs typeface="Clear Sans Regular Bold"/>
              </a:rPr>
              <a:t>Pooja Rao</a:t>
            </a:r>
          </a:p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Graphik Regular"/>
                <a:cs typeface="Clear Sans Regular Bold"/>
              </a:rPr>
              <a:t>Data Analyst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35094" y="6997700"/>
            <a:ext cx="2187334" cy="2123082"/>
            <a:chOff x="-23042" y="66269"/>
            <a:chExt cx="6542159" cy="6349988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9" y="66269"/>
              <a:ext cx="6350001" cy="6349988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8111943" y="123825"/>
            <a:ext cx="1594295" cy="1045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endParaRPr lang="en-US" sz="3600" spc="-80" dirty="0">
              <a:solidFill>
                <a:srgbClr val="FFFFFF"/>
              </a:solidFill>
              <a:latin typeface="Graphik Regular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316E13-DBBA-C9A1-CD56-7D1BB2C63082}"/>
              </a:ext>
            </a:extLst>
          </p:cNvPr>
          <p:cNvSpPr txBox="1"/>
          <p:nvPr/>
        </p:nvSpPr>
        <p:spPr>
          <a:xfrm>
            <a:off x="4044156" y="1027906"/>
            <a:ext cx="1366440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Data Understanding :</a:t>
            </a:r>
            <a:endParaRPr lang="en-US" sz="2800" i="1" dirty="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 </a:t>
            </a:r>
            <a:r>
              <a:rPr lang="en-US" sz="2300" i="1" dirty="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Conducted a thorough review of the data sets to gain a clearer understanding of the specific data requirements.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585EF1-D7A4-4890-197C-40C7E5DEDC3A}"/>
              </a:ext>
            </a:extLst>
          </p:cNvPr>
          <p:cNvSpPr txBox="1"/>
          <p:nvPr/>
        </p:nvSpPr>
        <p:spPr>
          <a:xfrm>
            <a:off x="7194148" y="129685"/>
            <a:ext cx="51275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PROCESS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EABD80-408B-0ADF-BD72-C141ECCAF81F}"/>
              </a:ext>
            </a:extLst>
          </p:cNvPr>
          <p:cNvSpPr txBox="1"/>
          <p:nvPr/>
        </p:nvSpPr>
        <p:spPr>
          <a:xfrm>
            <a:off x="5869781" y="2639218"/>
            <a:ext cx="11894343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Data Cleaning : </a:t>
            </a:r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ea typeface="+mn-lt"/>
              <a:cs typeface="+mn-lt"/>
            </a:endParaRPr>
          </a:p>
          <a:p>
            <a:r>
              <a:rPr lang="en-US" sz="2300" i="1" dirty="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Focused on handling null values, eliminating blanks, renaming columns, and removing irrelevant columns to enhance data quality.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02407C-67A2-5BC1-A229-66DBC3AD7E98}"/>
              </a:ext>
            </a:extLst>
          </p:cNvPr>
          <p:cNvSpPr txBox="1"/>
          <p:nvPr/>
        </p:nvSpPr>
        <p:spPr>
          <a:xfrm>
            <a:off x="7679530" y="4254500"/>
            <a:ext cx="10029031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Data Modelling :</a:t>
            </a:r>
          </a:p>
          <a:p>
            <a:r>
              <a:rPr lang="en-US" sz="2300" i="1" dirty="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combined three datasets to get a more complete picture and make our analysis more thorough.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sz="3200" b="1" dirty="0">
              <a:solidFill>
                <a:schemeClr val="accent6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9DBF8E-E069-3B89-AC32-6DCE8DD5E65E}"/>
              </a:ext>
            </a:extLst>
          </p:cNvPr>
          <p:cNvSpPr txBox="1"/>
          <p:nvPr/>
        </p:nvSpPr>
        <p:spPr>
          <a:xfrm>
            <a:off x="9548812" y="5865812"/>
            <a:ext cx="8203406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Data Analysis :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  <a:p>
            <a:r>
              <a:rPr lang="en-US" sz="2300" i="1" dirty="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Utilized Power BI to analyze the data, uncover valuable insights, and address the specific challenges posed by stakeholders.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818322-96C1-74DE-6D70-D523278F022E}"/>
              </a:ext>
            </a:extLst>
          </p:cNvPr>
          <p:cNvSpPr txBox="1"/>
          <p:nvPr/>
        </p:nvSpPr>
        <p:spPr>
          <a:xfrm>
            <a:off x="11418093" y="7469187"/>
            <a:ext cx="6115843" cy="16466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Calibri"/>
                <a:cs typeface="Calibri"/>
              </a:rPr>
              <a:t>Insights :</a:t>
            </a:r>
          </a:p>
          <a:p>
            <a:r>
              <a:rPr lang="en-US" sz="2300" i="1" dirty="0">
                <a:solidFill>
                  <a:schemeClr val="accent6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Delved deeper into the data to uncover additional insights and provide answers to more of our stakeholders' concerns.</a:t>
            </a:r>
            <a:endParaRPr lang="en-US" sz="2300" i="1" dirty="0">
              <a:solidFill>
                <a:schemeClr val="accent6">
                  <a:lumMod val="20000"/>
                  <a:lumOff val="80000"/>
                </a:schemeClr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26543" y="654343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6207" y="156326"/>
            <a:ext cx="4636129" cy="1126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6000" b="1" spc="-8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INSIGHTS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968443" y="654293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597302" y="654293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EBE1E0-94AE-75CF-1F56-25E7CBADE34E}"/>
              </a:ext>
            </a:extLst>
          </p:cNvPr>
          <p:cNvSpPr txBox="1"/>
          <p:nvPr/>
        </p:nvSpPr>
        <p:spPr>
          <a:xfrm>
            <a:off x="4059215" y="4873407"/>
            <a:ext cx="2787039" cy="9848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indent="-742950" algn="ctr">
              <a:buAutoNum type="arabicPeriod"/>
            </a:pPr>
            <a:r>
              <a:rPr lang="en-US" sz="2900" b="1" i="1" dirty="0">
                <a:solidFill>
                  <a:srgbClr val="C00000"/>
                </a:solidFill>
                <a:ea typeface="Calibri"/>
                <a:cs typeface="Calibri"/>
              </a:rPr>
              <a:t>ANIMALS</a:t>
            </a:r>
            <a:endParaRPr lang="en-US" sz="2900">
              <a:solidFill>
                <a:srgbClr val="C00000"/>
              </a:solidFill>
              <a:ea typeface="Calibri"/>
              <a:cs typeface="Calibri"/>
            </a:endParaRPr>
          </a:p>
          <a:p>
            <a:pPr marL="742950" indent="-742950" algn="ctr">
              <a:buAutoNum type="arabicPeriod"/>
            </a:pPr>
            <a:r>
              <a:rPr lang="en-US" sz="2900" b="1" i="1" dirty="0">
                <a:solidFill>
                  <a:srgbClr val="C00000"/>
                </a:solidFill>
                <a:ea typeface="Calibri"/>
                <a:cs typeface="Calibri"/>
              </a:rPr>
              <a:t>SCIENCE</a:t>
            </a:r>
            <a:endParaRPr lang="en-US" sz="2900">
              <a:solidFill>
                <a:srgbClr val="C00000"/>
              </a:solidFill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BDCC4-82CF-B1E0-8261-884E53D62644}"/>
              </a:ext>
            </a:extLst>
          </p:cNvPr>
          <p:cNvSpPr txBox="1"/>
          <p:nvPr/>
        </p:nvSpPr>
        <p:spPr>
          <a:xfrm>
            <a:off x="3886982" y="2971017"/>
            <a:ext cx="31502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1" u="sng" dirty="0">
                <a:solidFill>
                  <a:srgbClr val="131126"/>
                </a:solidFill>
                <a:ea typeface="Calibri"/>
                <a:cs typeface="Calibri"/>
              </a:rPr>
              <a:t>TOP CATEGORY </a:t>
            </a:r>
            <a:endParaRPr lang="en-US" sz="2800" u="sng">
              <a:solidFill>
                <a:srgbClr val="131126"/>
              </a:solidFill>
              <a:ea typeface="Calibri"/>
              <a:cs typeface="Calibri"/>
            </a:endParaRPr>
          </a:p>
          <a:p>
            <a:pPr algn="ctr"/>
            <a:r>
              <a:rPr lang="en-US" sz="2800" b="1" i="1" u="sng" dirty="0">
                <a:solidFill>
                  <a:srgbClr val="131126"/>
                </a:solidFill>
                <a:ea typeface="Calibri"/>
                <a:cs typeface="Calibri"/>
              </a:rPr>
              <a:t>BASED ON SCORES</a:t>
            </a:r>
            <a:endParaRPr lang="en-US" sz="28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964BD-072C-B2C4-21E6-4CDDF242E68A}"/>
              </a:ext>
            </a:extLst>
          </p:cNvPr>
          <p:cNvSpPr txBox="1"/>
          <p:nvPr/>
        </p:nvSpPr>
        <p:spPr>
          <a:xfrm>
            <a:off x="2446489" y="3933955"/>
            <a:ext cx="1565753" cy="5675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BDE6FA49-5EA1-9341-C4CF-0426A59A9F74}"/>
              </a:ext>
            </a:extLst>
          </p:cNvPr>
          <p:cNvSpPr txBox="1"/>
          <p:nvPr/>
        </p:nvSpPr>
        <p:spPr>
          <a:xfrm>
            <a:off x="146790" y="2976888"/>
            <a:ext cx="2974931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u="sng" dirty="0">
                <a:solidFill>
                  <a:srgbClr val="131126"/>
                </a:solidFill>
                <a:ea typeface="Calibri"/>
                <a:cs typeface="Calibri"/>
              </a:rPr>
              <a:t>UNIQUE CATEGORIES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C49F8-BE83-4BFA-98DF-6B7A5B1A6BF0}"/>
              </a:ext>
            </a:extLst>
          </p:cNvPr>
          <p:cNvSpPr txBox="1"/>
          <p:nvPr/>
        </p:nvSpPr>
        <p:spPr>
          <a:xfrm>
            <a:off x="638044" y="5151328"/>
            <a:ext cx="18593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ea typeface="Calibri"/>
                <a:cs typeface="Calibri"/>
              </a:rPr>
              <a:t>16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1A33A-E099-EC2D-7F3E-1F698F0F798C}"/>
              </a:ext>
            </a:extLst>
          </p:cNvPr>
          <p:cNvSpPr txBox="1"/>
          <p:nvPr/>
        </p:nvSpPr>
        <p:spPr>
          <a:xfrm>
            <a:off x="7726992" y="2978845"/>
            <a:ext cx="272049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solidFill>
                  <a:srgbClr val="131126"/>
                </a:solidFill>
                <a:ea typeface="Calibri"/>
                <a:cs typeface="Calibri"/>
              </a:rPr>
              <a:t>MOST VISIED MONTH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DC59F3-AF87-FC62-810F-DFFDA5B82CDF}"/>
              </a:ext>
            </a:extLst>
          </p:cNvPr>
          <p:cNvSpPr txBox="1"/>
          <p:nvPr/>
        </p:nvSpPr>
        <p:spPr>
          <a:xfrm>
            <a:off x="8298494" y="5100442"/>
            <a:ext cx="1683184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900" b="1" dirty="0">
                <a:solidFill>
                  <a:srgbClr val="C00000"/>
                </a:solidFill>
                <a:ea typeface="Calibri"/>
                <a:cs typeface="Calibri"/>
              </a:rPr>
              <a:t>MAY</a:t>
            </a: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35CFB38E-DEB2-9A89-698B-86E18DDCB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339450" y="6542938"/>
            <a:ext cx="2972219" cy="88175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9950A4-C6A2-1064-3BA5-9C0FDB209430}"/>
              </a:ext>
            </a:extLst>
          </p:cNvPr>
          <p:cNvCxnSpPr/>
          <p:nvPr/>
        </p:nvCxnSpPr>
        <p:spPr>
          <a:xfrm flipH="1">
            <a:off x="3623363" y="1682884"/>
            <a:ext cx="9393" cy="5611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3">
            <a:extLst>
              <a:ext uri="{FF2B5EF4-FFF2-40B4-BE49-F238E27FC236}">
                <a16:creationId xmlns:a16="http://schemas.microsoft.com/office/drawing/2014/main" id="{91724401-4C47-50B5-9FB7-C9E378C9F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87655" y="6542938"/>
            <a:ext cx="2972219" cy="8817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A4D6AA-AA6D-2416-4D0A-F2FEC00BF71F}"/>
              </a:ext>
            </a:extLst>
          </p:cNvPr>
          <p:cNvSpPr txBox="1"/>
          <p:nvPr/>
        </p:nvSpPr>
        <p:spPr>
          <a:xfrm>
            <a:off x="11684435" y="2563921"/>
            <a:ext cx="227034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dirty="0">
                <a:solidFill>
                  <a:srgbClr val="131126"/>
                </a:solidFill>
                <a:ea typeface="Calibri"/>
                <a:cs typeface="Calibri"/>
              </a:rPr>
              <a:t>HIGHEST REACTION ON ANIMAL POST</a:t>
            </a:r>
            <a:endParaRPr lang="en-US" sz="2800" b="1" u="sng" dirty="0">
              <a:solidFill>
                <a:srgbClr val="13112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FD1C5B-3D79-E887-8B25-43C2CEB1F902}"/>
              </a:ext>
            </a:extLst>
          </p:cNvPr>
          <p:cNvSpPr txBox="1"/>
          <p:nvPr/>
        </p:nvSpPr>
        <p:spPr>
          <a:xfrm>
            <a:off x="12146332" y="5139585"/>
            <a:ext cx="11938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ea typeface="Calibri"/>
                <a:cs typeface="Calibri"/>
              </a:rPr>
              <a:t>1897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71012A-A7D1-F1CE-4FBB-44C4D10011F1}"/>
              </a:ext>
            </a:extLst>
          </p:cNvPr>
          <p:cNvSpPr txBox="1"/>
          <p:nvPr/>
        </p:nvSpPr>
        <p:spPr>
          <a:xfrm>
            <a:off x="15078205" y="2908387"/>
            <a:ext cx="269309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solidFill>
                  <a:srgbClr val="131126"/>
                </a:solidFill>
                <a:ea typeface="Calibri"/>
                <a:cs typeface="Calibri"/>
              </a:rPr>
              <a:t>MOST SHARED CONTENT TYPE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1BBE05-2C6F-BB43-7A1C-0E37EBB0BE5E}"/>
              </a:ext>
            </a:extLst>
          </p:cNvPr>
          <p:cNvSpPr txBox="1"/>
          <p:nvPr/>
        </p:nvSpPr>
        <p:spPr>
          <a:xfrm>
            <a:off x="15598818" y="5174815"/>
            <a:ext cx="1644041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900" b="1">
                <a:solidFill>
                  <a:srgbClr val="C00000"/>
                </a:solidFill>
                <a:ea typeface="Calibri"/>
                <a:cs typeface="Calibri"/>
              </a:rPr>
              <a:t>PHOTO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D400F0A-FA1C-137F-1824-F3FEE0066EE9}"/>
              </a:ext>
            </a:extLst>
          </p:cNvPr>
          <p:cNvCxnSpPr>
            <a:cxnSpLocks/>
          </p:cNvCxnSpPr>
          <p:nvPr/>
        </p:nvCxnSpPr>
        <p:spPr>
          <a:xfrm flipH="1">
            <a:off x="7255910" y="1682883"/>
            <a:ext cx="9393" cy="5611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F721F7B-9AA4-2E4D-7651-62A648CF6534}"/>
              </a:ext>
            </a:extLst>
          </p:cNvPr>
          <p:cNvCxnSpPr>
            <a:cxnSpLocks/>
          </p:cNvCxnSpPr>
          <p:nvPr/>
        </p:nvCxnSpPr>
        <p:spPr>
          <a:xfrm flipH="1">
            <a:off x="10919772" y="1682882"/>
            <a:ext cx="9393" cy="5611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139286-F83C-BAAB-B9CC-98DD27BFB668}"/>
              </a:ext>
            </a:extLst>
          </p:cNvPr>
          <p:cNvCxnSpPr>
            <a:cxnSpLocks/>
          </p:cNvCxnSpPr>
          <p:nvPr/>
        </p:nvCxnSpPr>
        <p:spPr>
          <a:xfrm flipH="1">
            <a:off x="14646264" y="1682881"/>
            <a:ext cx="9393" cy="561166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screenshot of a social media content&#10;&#10;Description automatically generated">
            <a:extLst>
              <a:ext uri="{FF2B5EF4-FFF2-40B4-BE49-F238E27FC236}">
                <a16:creationId xmlns:a16="http://schemas.microsoft.com/office/drawing/2014/main" id="{C92E5842-308A-B655-5CB1-00DCD850EB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150" y="1553072"/>
            <a:ext cx="15522575" cy="87366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B3E1B988-421E-8DBB-A98B-259BDE362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1036401"/>
            <a:ext cx="15760700" cy="835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Annabel Gurney</cp:lastModifiedBy>
  <cp:revision>796</cp:revision>
  <dcterms:created xsi:type="dcterms:W3CDTF">2006-08-16T00:00:00Z</dcterms:created>
  <dcterms:modified xsi:type="dcterms:W3CDTF">2023-09-10T11:41:38Z</dcterms:modified>
  <dc:identifier>DAEhDyfaYKE</dc:identifier>
</cp:coreProperties>
</file>